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sldIdLst>
    <p:sldId id="256" r:id="rId5"/>
    <p:sldId id="271" r:id="rId6"/>
    <p:sldId id="263" r:id="rId7"/>
    <p:sldId id="259" r:id="rId8"/>
    <p:sldId id="260" r:id="rId9"/>
    <p:sldId id="267" r:id="rId10"/>
    <p:sldId id="268" r:id="rId11"/>
    <p:sldId id="261" r:id="rId12"/>
    <p:sldId id="270" r:id="rId13"/>
    <p:sldId id="264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DE834F-11ED-DFD9-6239-D470DC555812}" v="477" dt="2024-01-29T01:16:56.098"/>
    <p1510:client id="{192CE660-04C5-0CE6-5C8A-A1340C0D5F24}" v="190" dt="2024-01-29T01:18:43.082"/>
    <p1510:client id="{43D78523-0961-04EF-1B4A-B51DBD1DE62A}" v="18" vWet="19" dt="2024-01-29T00:02:34.711"/>
    <p1510:client id="{4EBE7B63-7153-3283-9543-A3847CE25EC9}" v="5" dt="2024-01-29T09:13:37.772"/>
    <p1510:client id="{5CF1DAF4-1107-4EE7-B2CC-5E8DB3836060}" v="61" dt="2024-01-29T01:03:05.889"/>
    <p1510:client id="{717A4664-BB1E-4B5F-937F-B7729BEA550F}" v="2727" vWet="2731" dt="2024-01-29T09:13:44.290"/>
    <p1510:client id="{8008F328-E79F-4488-82BB-9BBA91C15CAF}" v="77" dt="2024-01-29T00:30:37.773"/>
    <p1510:client id="{8CAE4519-ED46-4680-A6F3-67B908B0276A}" v="1" dt="2024-01-29T00:06:13.922"/>
    <p1510:client id="{9B1E4A95-B654-5D79-2B52-AB0768FC6CD8}" v="4" dt="2024-01-29T04:05:36.974"/>
    <p1510:client id="{E9A10E85-FFB6-4F3C-ADAA-02D7AE40876F}" v="1573" dt="2024-01-29T08:27:31.780"/>
    <p1510:client id="{FF09B1A4-A248-6214-B061-F508670FA582}" v="15" dt="2024-01-29T01:28:10.2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" d="100"/>
          <a:sy n="19" d="100"/>
        </p:scale>
        <p:origin x="353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9B580-F72B-48F8-A19C-21086590921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0965E2-50C4-415B-8246-C2EFADFA11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56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0965E2-50C4-415B-8246-C2EFADFA111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67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none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BAA32-8D33-4A44-ABDF-F9A17EF863BC}" type="datetime1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 descr="Temple University - FYE 2020">
            <a:extLst>
              <a:ext uri="{FF2B5EF4-FFF2-40B4-BE49-F238E27FC236}">
                <a16:creationId xmlns:a16="http://schemas.microsoft.com/office/drawing/2014/main" id="{55976CCB-6D50-7915-2196-CB12D53E1F1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19" y="5768858"/>
            <a:ext cx="1862611" cy="46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4464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D41B5-84E8-4DED-A681-FFF6F3E6FE63}" type="datetime1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1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32980-5981-411A-8216-3D948DE8AFFB}" type="datetime1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557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457200" indent="-228600">
              <a:buFont typeface="Arial" panose="020B0604020202020204" pitchFamily="34" charset="0"/>
              <a:buChar char="•"/>
              <a:defRPr/>
            </a:lvl2pPr>
            <a:lvl3pPr marL="685800" indent="-177800">
              <a:buFont typeface="Arial" panose="020B0604020202020204" pitchFamily="34" charset="0"/>
              <a:buChar char="•"/>
              <a:defRPr/>
            </a:lvl3pPr>
            <a:lvl4pPr marL="749300" indent="222250">
              <a:buFont typeface="Arial" panose="020B0604020202020204" pitchFamily="34" charset="0"/>
              <a:buChar char="•"/>
              <a:defRPr/>
            </a:lvl4pPr>
            <a:lvl5pPr marL="931863" indent="212725">
              <a:buFont typeface="Arial" panose="020B0604020202020204" pitchFamily="34" charset="0"/>
              <a:buChar char="•"/>
              <a:defRPr/>
            </a:lvl5pPr>
          </a:lstStyle>
          <a:p>
            <a:pPr marL="347472" marR="0" lvl="0" indent="-347472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A5A5A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457200" marR="0" lvl="1" indent="-344488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566738" marR="0" lvl="2" indent="-3365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687388" marR="0" lvl="3" indent="-34290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801688" marR="0" lvl="4" indent="-344488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CE883-30DE-467C-9991-E603521E90C3}" type="datetime1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Temple University - FYE 2020">
            <a:extLst>
              <a:ext uri="{FF2B5EF4-FFF2-40B4-BE49-F238E27FC236}">
                <a16:creationId xmlns:a16="http://schemas.microsoft.com/office/drawing/2014/main" id="{AB06E39B-4191-9247-43C7-CD787897B75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19" y="5768858"/>
            <a:ext cx="1862611" cy="46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44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none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3C7D-D9EC-4E42-A199-38CB18A488AB}" type="datetime1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Temple University - FYE 2020">
            <a:extLst>
              <a:ext uri="{FF2B5EF4-FFF2-40B4-BE49-F238E27FC236}">
                <a16:creationId xmlns:a16="http://schemas.microsoft.com/office/drawing/2014/main" id="{958CAF02-8C72-90AD-235B-11D2637D055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19" y="5768858"/>
            <a:ext cx="1862611" cy="46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29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>
            <a:lvl1pPr marL="91440" indent="457200">
              <a:buFont typeface="Arial" panose="020B0604020202020204" pitchFamily="34" charset="0"/>
              <a:buChar char="•"/>
              <a:defRPr/>
            </a:lvl1pPr>
            <a:lvl2pPr marL="384048" indent="457200">
              <a:buFont typeface="Arial" panose="020B0604020202020204" pitchFamily="34" charset="0"/>
              <a:buChar char="•"/>
              <a:defRPr/>
            </a:lvl2pPr>
            <a:lvl3pPr marL="566928" indent="457200">
              <a:buFont typeface="Arial" panose="020B0604020202020204" pitchFamily="34" charset="0"/>
              <a:buChar char="•"/>
              <a:defRPr/>
            </a:lvl3pPr>
            <a:lvl4pPr marL="749808" indent="457200">
              <a:buFont typeface="Arial" panose="020B0604020202020204" pitchFamily="34" charset="0"/>
              <a:buChar char="•"/>
              <a:defRPr/>
            </a:lvl4pPr>
            <a:lvl5pPr marL="932688" indent="457200">
              <a:buFont typeface="Arial" panose="020B0604020202020204" pitchFamily="34" charset="0"/>
              <a:buChar char="•"/>
              <a:defRPr/>
            </a:lvl5pPr>
          </a:lstStyle>
          <a:p>
            <a:pPr marL="347472" marR="0" lvl="0" indent="-347472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A5A5A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457200" marR="0" lvl="1" indent="-344488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566738" marR="0" lvl="2" indent="-3365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687388" marR="0" lvl="3" indent="-34290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801688" marR="0" lvl="4" indent="-344488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>
            <a:lvl1pPr marL="434340" indent="-342900">
              <a:buFont typeface="Arial" panose="020B0604020202020204" pitchFamily="34" charset="0"/>
              <a:buChar char="•"/>
              <a:defRPr/>
            </a:lvl1pPr>
            <a:lvl2pPr marL="669798" indent="-285750">
              <a:buFont typeface="Arial" panose="020B0604020202020204" pitchFamily="34" charset="0"/>
              <a:buChar char="•"/>
              <a:defRPr/>
            </a:lvl2pPr>
            <a:lvl3pPr marL="852678" indent="-285750">
              <a:buFont typeface="Arial" panose="020B0604020202020204" pitchFamily="34" charset="0"/>
              <a:buChar char="•"/>
              <a:defRPr/>
            </a:lvl3pPr>
            <a:lvl4pPr marL="1035558" indent="-285750">
              <a:buFont typeface="Arial" panose="020B0604020202020204" pitchFamily="34" charset="0"/>
              <a:buChar char="•"/>
              <a:defRPr/>
            </a:lvl4pPr>
            <a:lvl5pPr marL="1218438" indent="-285750">
              <a:buFont typeface="Arial" panose="020B0604020202020204" pitchFamily="34" charset="0"/>
              <a:buChar char="•"/>
              <a:defRPr/>
            </a:lvl5pPr>
          </a:lstStyle>
          <a:p>
            <a:pPr marL="347472" marR="0" lvl="0" indent="-347472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A5A5A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457200" marR="0" lvl="1" indent="-344488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566738" marR="0" lvl="2" indent="-3365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687388" marR="0" lvl="3" indent="-34290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801688" marR="0" lvl="4" indent="-344488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68A95-735C-4E1D-B4E4-D545B8DA56C7}" type="datetime1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Temple University - FYE 2020">
            <a:extLst>
              <a:ext uri="{FF2B5EF4-FFF2-40B4-BE49-F238E27FC236}">
                <a16:creationId xmlns:a16="http://schemas.microsoft.com/office/drawing/2014/main" id="{E77395C1-9C3F-2DDE-D24B-8B1D86976B6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19" y="5768858"/>
            <a:ext cx="1862611" cy="46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4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>
            <a:lvl1pPr marL="434340" indent="-342900">
              <a:buFont typeface="Arial" panose="020B0604020202020204" pitchFamily="34" charset="0"/>
              <a:buChar char="•"/>
              <a:defRPr/>
            </a:lvl1pPr>
            <a:lvl2pPr marL="669798" indent="-285750">
              <a:buFont typeface="Arial" panose="020B0604020202020204" pitchFamily="34" charset="0"/>
              <a:buChar char="•"/>
              <a:defRPr/>
            </a:lvl2pPr>
            <a:lvl3pPr marL="852678" indent="-285750">
              <a:buFont typeface="Arial" panose="020B0604020202020204" pitchFamily="34" charset="0"/>
              <a:buChar char="•"/>
              <a:defRPr/>
            </a:lvl3pPr>
            <a:lvl4pPr marL="1035558" indent="-285750">
              <a:buFont typeface="Arial" panose="020B0604020202020204" pitchFamily="34" charset="0"/>
              <a:buChar char="•"/>
              <a:defRPr/>
            </a:lvl4pPr>
            <a:lvl5pPr marL="1218438" indent="-285750">
              <a:buFont typeface="Arial" panose="020B0604020202020204" pitchFamily="34" charset="0"/>
              <a:buChar char="•"/>
              <a:defRPr/>
            </a:lvl5pPr>
          </a:lstStyle>
          <a:p>
            <a:pPr marL="347472" marR="0" lvl="0" indent="-347472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A5A5A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457200" marR="0" lvl="1" indent="-344488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566738" marR="0" lvl="2" indent="-3365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687388" marR="0" lvl="3" indent="-34290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801688" marR="0" lvl="4" indent="-344488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>
            <a:lvl1pPr marL="434340" indent="-342900">
              <a:buFont typeface="Arial" panose="020B0604020202020204" pitchFamily="34" charset="0"/>
              <a:buChar char="•"/>
              <a:defRPr/>
            </a:lvl1pPr>
            <a:lvl2pPr marL="669798" indent="-285750">
              <a:buFont typeface="Arial" panose="020B0604020202020204" pitchFamily="34" charset="0"/>
              <a:buChar char="•"/>
              <a:defRPr/>
            </a:lvl2pPr>
            <a:lvl3pPr marL="852678" indent="-285750">
              <a:buFont typeface="Arial" panose="020B0604020202020204" pitchFamily="34" charset="0"/>
              <a:buChar char="•"/>
              <a:defRPr/>
            </a:lvl3pPr>
            <a:lvl4pPr marL="1035558" indent="-285750">
              <a:buFont typeface="Arial" panose="020B0604020202020204" pitchFamily="34" charset="0"/>
              <a:buChar char="•"/>
              <a:defRPr/>
            </a:lvl4pPr>
            <a:lvl5pPr marL="1218438" indent="-285750">
              <a:buFont typeface="Arial" panose="020B0604020202020204" pitchFamily="34" charset="0"/>
              <a:buChar char="•"/>
              <a:defRPr/>
            </a:lvl5pPr>
          </a:lstStyle>
          <a:p>
            <a:pPr marL="347472" marR="0" lvl="0" indent="-347472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A5A5A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Click to edit Master text styles</a:t>
            </a:r>
          </a:p>
          <a:p>
            <a:pPr marL="457200" marR="0" lvl="1" indent="-344488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Second level</a:t>
            </a:r>
          </a:p>
          <a:p>
            <a:pPr marL="566738" marR="0" lvl="2" indent="-3365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Third level</a:t>
            </a:r>
          </a:p>
          <a:p>
            <a:pPr marL="687388" marR="0" lvl="3" indent="-34290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Fourth level</a:t>
            </a:r>
          </a:p>
          <a:p>
            <a:pPr marL="801688" marR="0" lvl="4" indent="-344488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A5A5A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9C326-ED3A-4626-84ED-F318C2D8B0CF}" type="datetime1">
              <a:rPr lang="en-US" smtClean="0"/>
              <a:t>1/29/2024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2" descr="Temple University - FYE 2020">
            <a:extLst>
              <a:ext uri="{FF2B5EF4-FFF2-40B4-BE49-F238E27FC236}">
                <a16:creationId xmlns:a16="http://schemas.microsoft.com/office/drawing/2014/main" id="{84A2D4AB-FEF3-F08C-9A86-A3ED2B48B8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19" y="5768858"/>
            <a:ext cx="1862611" cy="46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998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3ED34-255F-4F0A-A7E3-2EABE9D286AD}" type="datetime1">
              <a:rPr lang="en-US" smtClean="0"/>
              <a:t>1/29/2024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Temple University - FYE 2020">
            <a:extLst>
              <a:ext uri="{FF2B5EF4-FFF2-40B4-BE49-F238E27FC236}">
                <a16:creationId xmlns:a16="http://schemas.microsoft.com/office/drawing/2014/main" id="{A756EE92-AE33-91E7-BB34-D4F41394C4B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19" y="5768858"/>
            <a:ext cx="1862611" cy="46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87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98D42-B819-49CF-9868-82FF724E35B9}" type="datetime1">
              <a:rPr lang="en-US" smtClean="0"/>
              <a:t>1/29/2024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Picture 2" descr="Temple University - FYE 2020">
            <a:extLst>
              <a:ext uri="{FF2B5EF4-FFF2-40B4-BE49-F238E27FC236}">
                <a16:creationId xmlns:a16="http://schemas.microsoft.com/office/drawing/2014/main" id="{43DED284-A2F8-B157-53E5-6F3B7FC93BB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19" y="5768858"/>
            <a:ext cx="1862611" cy="46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986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>
            <a:lvl1pPr marL="91440" indent="457200">
              <a:buFont typeface="Symbol" panose="05050102010706020507" pitchFamily="18" charset="2"/>
              <a:buChar char=""/>
              <a:defRPr/>
            </a:lvl1pPr>
            <a:lvl2pPr marL="384048" indent="457200">
              <a:buFont typeface="Symbol" panose="05050102010706020507" pitchFamily="18" charset="2"/>
              <a:buChar char=""/>
              <a:defRPr/>
            </a:lvl2pPr>
            <a:lvl3pPr marL="566928" indent="457200">
              <a:buFont typeface="Symbol" panose="05050102010706020507" pitchFamily="18" charset="2"/>
              <a:buChar char=""/>
              <a:defRPr/>
            </a:lvl3pPr>
            <a:lvl4pPr marL="749808" indent="457200">
              <a:buFont typeface="Symbol" panose="05050102010706020507" pitchFamily="18" charset="2"/>
              <a:buChar char=""/>
              <a:defRPr/>
            </a:lvl4pPr>
            <a:lvl5pPr marL="932688" indent="457200">
              <a:buFont typeface="Symbol" panose="05050102010706020507" pitchFamily="18" charset="2"/>
              <a:buChar char="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7C05612-3E2A-498B-826F-1546476A845F}" type="datetime1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673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AC8F8-7C12-4D07-9826-371EBD7CEA29}" type="datetime1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47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8A64EDB-92F6-482D-BA1D-B9A43D44ECED}" type="datetime1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48E7304-93A8-48C3-8556-57CB1EB5FF7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26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-344488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738" indent="-3365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687388" indent="-3429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01688" indent="-344488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dgs.un.org/goals" TargetMode="External"/><Relationship Id="rId2" Type="http://schemas.openxmlformats.org/officeDocument/2006/relationships/hyperlink" Target="https://doi.org/10.1007/978-981-13-7091-5_39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OV: Driving An F1 Car With Yuki Tsunoda - YouTube">
            <a:extLst>
              <a:ext uri="{FF2B5EF4-FFF2-40B4-BE49-F238E27FC236}">
                <a16:creationId xmlns:a16="http://schemas.microsoft.com/office/drawing/2014/main" id="{D1B261E2-D883-5D40-6E0B-B5A3C26462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529E4F-C6AC-E35B-A1B5-3D2671618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Calibri Light"/>
                <a:cs typeface="Calibri"/>
              </a:rPr>
              <a:t>SD 2 – Team 17</a:t>
            </a:r>
            <a:br>
              <a:rPr lang="en-US">
                <a:solidFill>
                  <a:srgbClr val="FFFFFF"/>
                </a:solidFill>
                <a:latin typeface="Calibri Light"/>
              </a:rPr>
            </a:br>
            <a:r>
              <a:rPr lang="en-US">
                <a:solidFill>
                  <a:srgbClr val="FFFFFF"/>
                </a:solidFill>
                <a:latin typeface="Calibri Light"/>
                <a:cs typeface="Calibri"/>
              </a:rPr>
              <a:t>Pneumatic Paddle Shifting Test Bench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43AD57-2B99-4058-CF49-28564CA13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Margaret Allen, Justin Lischuk, Kaci Walter, Jakob Werle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071767D-5FF7-4508-B8B7-BB60FF3AB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C4E89C94-E462-4566-A15A-32835FD68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25F4A20-71FB-4A26-92E2-89DED4926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B86EFB-A6DA-E410-3360-D348C1D17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5204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201DD-AB54-699D-DF55-6FBE396AE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368" y="5400176"/>
            <a:ext cx="10113264" cy="822960"/>
          </a:xfrm>
        </p:spPr>
        <p:txBody>
          <a:bodyPr/>
          <a:lstStyle/>
          <a:p>
            <a:r>
              <a:rPr lang="en-US" sz="4600"/>
              <a:t>Appendix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69A7DA9-C262-EF49-4A6C-C9E21D1222B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3354" b="22896"/>
          <a:stretch/>
        </p:blipFill>
        <p:spPr>
          <a:xfrm>
            <a:off x="15" y="0"/>
            <a:ext cx="12191985" cy="4915076"/>
          </a:xfrm>
          <a:prstGeom prst="rect">
            <a:avLst/>
          </a:prstGeom>
        </p:spPr>
      </p:pic>
      <p:pic>
        <p:nvPicPr>
          <p:cNvPr id="3" name="Picture 2" descr="Temple University - FYE 2020">
            <a:extLst>
              <a:ext uri="{FF2B5EF4-FFF2-40B4-BE49-F238E27FC236}">
                <a16:creationId xmlns:a16="http://schemas.microsoft.com/office/drawing/2014/main" id="{C459D742-8891-726B-CEC1-E00019623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62" y="6336589"/>
            <a:ext cx="1862611" cy="46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EC2BD-34F3-76EF-54F2-F0F620091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46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EE6E4-EF9F-6CCB-E63F-1D9F56BAE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 Cited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F5F33-8F41-BF42-95AD-CCB2A0DDD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indent="0">
              <a:buNone/>
            </a:pPr>
            <a:r>
              <a:rPr lang="en-US" sz="1600" err="1">
                <a:solidFill>
                  <a:schemeClr val="tx1"/>
                </a:solidFill>
                <a:ea typeface="Calibri"/>
                <a:cs typeface="Calibri"/>
              </a:rPr>
              <a:t>Chalmela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, R. J. (2016). </a:t>
            </a:r>
            <a:r>
              <a:rPr lang="en-US" sz="1600" i="1">
                <a:solidFill>
                  <a:schemeClr val="tx1"/>
                </a:solidFill>
                <a:ea typeface="Calibri"/>
                <a:cs typeface="Calibri"/>
              </a:rPr>
              <a:t>Electro-Pneumatic shifting and servo control of a clutch for a FSAE racecar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.</a:t>
            </a:r>
          </a:p>
          <a:p>
            <a:pPr indent="0">
              <a:buNone/>
            </a:pP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Kennett, A. J. (2008). </a:t>
            </a:r>
            <a:r>
              <a:rPr lang="en-US" sz="1600" i="1">
                <a:solidFill>
                  <a:schemeClr val="tx1"/>
                </a:solidFill>
                <a:ea typeface="Calibri"/>
                <a:cs typeface="Calibri"/>
              </a:rPr>
              <a:t>Design of a Pneumatically Assisted Shifting System for Formula SAE Racing Applications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.</a:t>
            </a:r>
          </a:p>
          <a:p>
            <a:pPr indent="0">
              <a:buNone/>
            </a:pP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Pittman, R., </a:t>
            </a:r>
            <a:r>
              <a:rPr lang="en-US" sz="1600" err="1">
                <a:solidFill>
                  <a:schemeClr val="tx1"/>
                </a:solidFill>
                <a:ea typeface="Calibri"/>
                <a:cs typeface="Calibri"/>
              </a:rPr>
              <a:t>Hmeidan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, M., </a:t>
            </a:r>
            <a:r>
              <a:rPr lang="en-US" sz="1600" err="1">
                <a:solidFill>
                  <a:schemeClr val="tx1"/>
                </a:solidFill>
                <a:ea typeface="Calibri"/>
                <a:cs typeface="Calibri"/>
              </a:rPr>
              <a:t>Feschak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, S., &amp; Castillo, K. (2015). </a:t>
            </a:r>
            <a:r>
              <a:rPr lang="en-US" sz="1600" i="1">
                <a:solidFill>
                  <a:schemeClr val="tx1"/>
                </a:solidFill>
                <a:ea typeface="Calibri"/>
                <a:cs typeface="Calibri"/>
              </a:rPr>
              <a:t>Formula SAE Paddle Shift System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 [Review of </a:t>
            </a:r>
            <a:r>
              <a:rPr lang="en-US" sz="1600" i="1">
                <a:solidFill>
                  <a:schemeClr val="tx1"/>
                </a:solidFill>
                <a:ea typeface="Calibri"/>
                <a:cs typeface="Calibri"/>
              </a:rPr>
              <a:t>Formula SAE Paddle Shift System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].</a:t>
            </a:r>
          </a:p>
          <a:p>
            <a:pPr indent="0">
              <a:buNone/>
            </a:pPr>
            <a:r>
              <a:rPr lang="en-US" sz="1600" err="1">
                <a:solidFill>
                  <a:schemeClr val="tx1"/>
                </a:solidFill>
                <a:ea typeface="Calibri"/>
                <a:cs typeface="Calibri"/>
              </a:rPr>
              <a:t>Sundge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, R., </a:t>
            </a:r>
            <a:r>
              <a:rPr lang="en-US" sz="1600" err="1">
                <a:solidFill>
                  <a:schemeClr val="tx1"/>
                </a:solidFill>
                <a:ea typeface="Calibri"/>
                <a:cs typeface="Calibri"/>
              </a:rPr>
              <a:t>Bramhankar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, T., Bhujbal, A., &amp; Barve, T. (2022). </a:t>
            </a:r>
            <a:r>
              <a:rPr lang="en-US" sz="1600" i="1">
                <a:solidFill>
                  <a:schemeClr val="tx1"/>
                </a:solidFill>
                <a:ea typeface="Calibri"/>
                <a:cs typeface="Calibri"/>
              </a:rPr>
              <a:t>Design of gear shifting assembly using paddle shifters and electric solenoid for FSAE vehicles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. International Research Journal of Engineering and Technology.</a:t>
            </a:r>
          </a:p>
          <a:p>
            <a:pPr indent="0">
              <a:buNone/>
            </a:pP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Tyagi, C., Verma, S., Pandey, A., Prasad, D., &amp; Nath, V. (2019). Study and design of electro-pneumatic shifting system. </a:t>
            </a:r>
            <a:r>
              <a:rPr lang="en-US" sz="1600" i="1">
                <a:solidFill>
                  <a:schemeClr val="tx1"/>
                </a:solidFill>
                <a:ea typeface="Calibri"/>
                <a:cs typeface="Calibri"/>
              </a:rPr>
              <a:t>Lecture Notes in Electrical Engineering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, 481–488. </a:t>
            </a:r>
            <a:r>
              <a:rPr lang="en-US" sz="1600" u="sng">
                <a:solidFill>
                  <a:srgbClr val="0070C0"/>
                </a:solidFill>
                <a:ea typeface="Calibri"/>
                <a:cs typeface="Calib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https://doi.org/10.1007/978-981-13-7091-5_39</a:t>
            </a:r>
            <a:endParaRPr lang="en-US" sz="1600">
              <a:solidFill>
                <a:srgbClr val="0070C0"/>
              </a:solidFill>
              <a:ea typeface="Calibri"/>
              <a:cs typeface="Calibri"/>
            </a:endParaRPr>
          </a:p>
          <a:p>
            <a:pPr indent="0">
              <a:buNone/>
            </a:pP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United Nations. (2015). </a:t>
            </a:r>
            <a:r>
              <a:rPr lang="en-US" sz="1600" i="1">
                <a:solidFill>
                  <a:schemeClr val="tx1"/>
                </a:solidFill>
                <a:ea typeface="Calibri"/>
                <a:cs typeface="Calibri"/>
              </a:rPr>
              <a:t>The 17 Sustainable Development Goals</a:t>
            </a:r>
            <a:r>
              <a:rPr lang="en-US" sz="1600">
                <a:solidFill>
                  <a:schemeClr val="tx1"/>
                </a:solidFill>
                <a:ea typeface="Calibri"/>
                <a:cs typeface="Calibri"/>
              </a:rPr>
              <a:t>. United Nations. </a:t>
            </a:r>
            <a:r>
              <a:rPr lang="en-US" sz="1600" u="sng">
                <a:solidFill>
                  <a:srgbClr val="0070C0"/>
                </a:solidFill>
                <a:ea typeface="Calibri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https://sdgs.un.org/goals</a:t>
            </a:r>
            <a:endParaRPr lang="en-US" sz="1600">
              <a:solidFill>
                <a:srgbClr val="0070C0"/>
              </a:solidFill>
              <a:ea typeface="Calibri"/>
              <a:cs typeface="Calibri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BFC43-9BF8-6249-2E4E-B9F105FC7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2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1B472-13F4-5EE7-037C-D371FA865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75EA8-9E2F-F746-8039-CB88ED469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399773" cy="4023360"/>
          </a:xfrm>
        </p:spPr>
        <p:txBody>
          <a:bodyPr vert="horz" lIns="0" tIns="45720" rIns="0" bIns="45720" rtlCol="0" anchor="t">
            <a:norm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A5A5A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2100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Temple Formula Racing (TFR)</a:t>
            </a:r>
            <a:endParaRPr lang="en-US" sz="2100" dirty="0">
              <a:solidFill>
                <a:srgbClr val="000000">
                  <a:lumMod val="75000"/>
                  <a:lumOff val="25000"/>
                </a:srgbClr>
              </a:solidFill>
              <a:latin typeface="Calibri" panose="020F0502020204030204"/>
              <a:cs typeface="Calibri"/>
            </a:endParaRPr>
          </a:p>
          <a:p>
            <a:pPr marL="914400" lvl="1" indent="-457200">
              <a:spcAft>
                <a:spcPts val="200"/>
              </a:spcAft>
              <a:buClr>
                <a:srgbClr val="A5A5A5"/>
              </a:buClr>
              <a:buSzPct val="100000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ea typeface="+mn-ea"/>
                <a:cs typeface="+mn-cs"/>
              </a:rPr>
              <a:t>Formula SAE collegiate design competition</a:t>
            </a:r>
            <a:endParaRPr lang="en-US" dirty="0"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OEM Honda CBR600RR engine</a:t>
            </a:r>
          </a:p>
          <a:p>
            <a:pPr marL="914400" lvl="1" indent="-457200"/>
            <a:r>
              <a:rPr lang="en-US" dirty="0"/>
              <a:t>Manual 6-speed sequential gear box</a:t>
            </a:r>
            <a:endParaRPr lang="en-US" dirty="0"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Mechanical push-pull cable shifting system</a:t>
            </a:r>
            <a:endParaRPr lang="en-US" dirty="0">
              <a:cs typeface="Calibri"/>
            </a:endParaRPr>
          </a:p>
          <a:p>
            <a:pPr marL="914400" lvl="1" indent="-457200"/>
            <a:r>
              <a:rPr lang="en-US" dirty="0"/>
              <a:t>Driver must remove hand to shift</a:t>
            </a:r>
            <a:endParaRPr lang="en-US" dirty="0">
              <a:cs typeface="Calibri" panose="020F050202020403020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cs typeface="Calibri" panose="020F0502020204030204"/>
              </a:rPr>
              <a:t>Prior SD attempts:</a:t>
            </a:r>
          </a:p>
          <a:p>
            <a:pPr marL="914400" lvl="1" indent="-457200">
              <a:spcAft>
                <a:spcPts val="200"/>
              </a:spcAft>
            </a:pPr>
            <a:r>
              <a:rPr lang="en-US" dirty="0">
                <a:cs typeface="Calibri" panose="020F0502020204030204"/>
              </a:rPr>
              <a:t>Insufficient documentation and mechanical validation</a:t>
            </a:r>
          </a:p>
          <a:p>
            <a:pPr marL="914400" lvl="1" indent="-457200">
              <a:spcAft>
                <a:spcPts val="200"/>
              </a:spcAft>
            </a:pPr>
            <a:r>
              <a:rPr lang="en-US" dirty="0"/>
              <a:t>Previous SD team unsuccessful implementation</a:t>
            </a:r>
            <a:endParaRPr lang="en-US" dirty="0">
              <a:cs typeface="Calibri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230068-F99C-A6B4-FC5C-A2707055D7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41" b="1113"/>
          <a:stretch/>
        </p:blipFill>
        <p:spPr>
          <a:xfrm>
            <a:off x="6497053" y="1823929"/>
            <a:ext cx="5375716" cy="404516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D781F78-A3BC-F5EA-9670-BF6E503C1DB1}"/>
              </a:ext>
            </a:extLst>
          </p:cNvPr>
          <p:cNvSpPr/>
          <p:nvPr/>
        </p:nvSpPr>
        <p:spPr>
          <a:xfrm>
            <a:off x="7061200" y="2872706"/>
            <a:ext cx="1767176" cy="1714534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168EFE-27B6-67BD-F60D-28C08302F481}"/>
              </a:ext>
            </a:extLst>
          </p:cNvPr>
          <p:cNvSpPr txBox="1"/>
          <p:nvPr/>
        </p:nvSpPr>
        <p:spPr>
          <a:xfrm>
            <a:off x="7740360" y="5869093"/>
            <a:ext cx="31134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1. Current location of mechanical shifter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9B0C9-1F01-1C40-BA2B-8504347A9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47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1B472-13F4-5EE7-037C-D371FA865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Sequential Shifting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75EA8-9E2F-F746-8039-CB88ED469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399773" cy="4023360"/>
          </a:xfrm>
        </p:spPr>
        <p:txBody>
          <a:bodyPr vert="horz" lIns="0" tIns="45720" rIns="0" bIns="45720" rtlCol="0" anchor="t">
            <a:norm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A5A5A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2100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  <a:cs typeface="Calibri"/>
              </a:rPr>
              <a:t>Manual shift lever (currently used)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A5A5A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2100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  <a:cs typeface="Calibri"/>
              </a:rPr>
              <a:t>Electronic solenoid actuated system</a:t>
            </a:r>
          </a:p>
          <a:p>
            <a:pPr marL="914400" lvl="1" indent="-457200">
              <a:spcAft>
                <a:spcPts val="200"/>
              </a:spcAft>
              <a:buClr>
                <a:srgbClr val="A5A5A5"/>
              </a:buClr>
              <a:buSzPct val="100000"/>
              <a:defRPr/>
            </a:pPr>
            <a:r>
              <a:rPr lang="en-US" sz="1700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  <a:cs typeface="Calibri"/>
              </a:rPr>
              <a:t>Electrical cost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A5A5A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2100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  <a:cs typeface="Calibri"/>
              </a:rPr>
              <a:t>Hydraulics actuated system</a:t>
            </a:r>
          </a:p>
          <a:p>
            <a:pPr marL="914400" lvl="1" indent="-457200">
              <a:spcAft>
                <a:spcPts val="200"/>
              </a:spcAft>
              <a:buClr>
                <a:srgbClr val="A5A5A5"/>
              </a:buClr>
              <a:buSzPct val="100000"/>
              <a:defRPr/>
            </a:pPr>
            <a:r>
              <a:rPr lang="en-US" sz="1900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  <a:cs typeface="Calibri"/>
              </a:rPr>
              <a:t>Bulky, extra power unnecessary</a:t>
            </a:r>
          </a:p>
          <a:p>
            <a:pPr marL="457200" indent="-457200">
              <a:buClr>
                <a:srgbClr val="A5A5A5"/>
              </a:buClr>
              <a:buFont typeface="Arial" panose="020B0604020202020204" pitchFamily="34" charset="0"/>
              <a:buChar char="•"/>
              <a:defRPr/>
            </a:pPr>
            <a:r>
              <a:rPr lang="en-US" sz="2100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  <a:cs typeface="Calibri"/>
              </a:rPr>
              <a:t>Electro-pneumatics actuated system</a:t>
            </a:r>
          </a:p>
          <a:p>
            <a:pPr marL="914400" lvl="1" indent="-457200">
              <a:buClr>
                <a:srgbClr val="A5A5A5"/>
              </a:buClr>
              <a:defRPr/>
            </a:pPr>
            <a:r>
              <a:rPr lang="en-US" sz="1900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  <a:cs typeface="Calibri"/>
              </a:rPr>
              <a:t>Selected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A5A5A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lang="en-US" sz="2100" dirty="0">
              <a:solidFill>
                <a:srgbClr val="000000">
                  <a:lumMod val="75000"/>
                  <a:lumOff val="25000"/>
                </a:srgbClr>
              </a:solidFill>
              <a:latin typeface="Calibri" panose="020F0502020204030204"/>
              <a:cs typeface="Calibri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A5A5A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168EFE-27B6-67BD-F60D-28C08302F481}"/>
              </a:ext>
            </a:extLst>
          </p:cNvPr>
          <p:cNvSpPr txBox="1"/>
          <p:nvPr/>
        </p:nvSpPr>
        <p:spPr>
          <a:xfrm>
            <a:off x="8967411" y="5842565"/>
            <a:ext cx="1954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4. Pneumatic cylinder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9B0C9-1F01-1C40-BA2B-8504347A9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3</a:t>
            </a:fld>
            <a:endParaRPr lang="en-US"/>
          </a:p>
        </p:txBody>
      </p:sp>
      <p:pic>
        <p:nvPicPr>
          <p:cNvPr id="2056" name="Picture 8" descr="Gear Box Controller Shift Actuator-75101">
            <a:extLst>
              <a:ext uri="{FF2B5EF4-FFF2-40B4-BE49-F238E27FC236}">
                <a16:creationId xmlns:a16="http://schemas.microsoft.com/office/drawing/2014/main" id="{0C276557-7DA2-375B-5F59-9D1A159541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98"/>
          <a:stretch/>
        </p:blipFill>
        <p:spPr bwMode="auto">
          <a:xfrm>
            <a:off x="5702351" y="4091094"/>
            <a:ext cx="2143125" cy="1648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Amazon.com: Baomain Pneumatic Air Cylinder SC 32-200 32mm Bore 200mm Stroke  Screwed Piston Rod Dual Action (1PCS) : Industrial &amp; Scientific">
            <a:extLst>
              <a:ext uri="{FF2B5EF4-FFF2-40B4-BE49-F238E27FC236}">
                <a16:creationId xmlns:a16="http://schemas.microsoft.com/office/drawing/2014/main" id="{74FBE26F-7912-C16F-4969-B0C3708D4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2910" y="3699438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78D68A-7F83-29A3-5B8B-AF23279F4503}"/>
              </a:ext>
            </a:extLst>
          </p:cNvPr>
          <p:cNvSpPr txBox="1"/>
          <p:nvPr/>
        </p:nvSpPr>
        <p:spPr>
          <a:xfrm>
            <a:off x="5837889" y="5844255"/>
            <a:ext cx="18720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3. Hydraulic cylinder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9B101-1BBC-223E-5A19-CCB46FCFA795}"/>
              </a:ext>
            </a:extLst>
          </p:cNvPr>
          <p:cNvSpPr txBox="1"/>
          <p:nvPr/>
        </p:nvSpPr>
        <p:spPr>
          <a:xfrm>
            <a:off x="7168748" y="4110141"/>
            <a:ext cx="1938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2. Electronic actuator</a:t>
            </a:r>
          </a:p>
        </p:txBody>
      </p:sp>
      <p:pic>
        <p:nvPicPr>
          <p:cNvPr id="2054" name="Picture 6" descr="DC 6V 12V Micro Electric Telescoping Linear Actuator Stroke 21mm – Remote  Control Switches Online Store">
            <a:extLst>
              <a:ext uri="{FF2B5EF4-FFF2-40B4-BE49-F238E27FC236}">
                <a16:creationId xmlns:a16="http://schemas.microsoft.com/office/drawing/2014/main" id="{A6259CA5-F3FA-7F8E-C8FE-7C7E44ACC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3514" y="1921438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3004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2ABB703-2B0E-4C3B-B4A2-F3973548E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277575-D5D3-2AE7-9F92-A91A68E67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en-US" dirty="0"/>
              <a:t>Engineering Problem</a:t>
            </a: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6C69CE77-D9D5-B2FD-E72B-6B55E11211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10" t="960" r="-59" b="6398"/>
          <a:stretch/>
        </p:blipFill>
        <p:spPr>
          <a:xfrm>
            <a:off x="2194186" y="1224892"/>
            <a:ext cx="3901814" cy="3439551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21570E-E159-49A6-9891-FA397B7A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F7CB1-247F-CA2C-BB53-D12E228E3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198914"/>
            <a:ext cx="5127172" cy="3670180"/>
          </a:xfrm>
        </p:spPr>
        <p:txBody>
          <a:bodyPr vert="horz" lIns="0" tIns="45720" rIns="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FSAE competition requires 50+ shifts per lap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Create shifting mechanism to:</a:t>
            </a:r>
          </a:p>
          <a:p>
            <a:pPr marL="800100" lvl="1" indent="-342900"/>
            <a:r>
              <a:rPr lang="en-US" dirty="0">
                <a:cs typeface="Calibri"/>
              </a:rPr>
              <a:t>Reduce shift effort </a:t>
            </a:r>
          </a:p>
          <a:p>
            <a:pPr marL="800100" lvl="1" indent="-342900"/>
            <a:r>
              <a:rPr lang="en-US" dirty="0">
                <a:cs typeface="Calibri"/>
              </a:rPr>
              <a:t>Increase efficiency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Design testing apparatus to perform experiments on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Correlate collected data to design parameters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95DA498-D9A2-4DA9-B9DA-B3776E08C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2A73093-4B9D-420D-B17E-52293703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E0B353-90D5-306F-0650-2364E777D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48E7304-93A8-48C3-8556-57CB1EB5FF7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4A5D08-7FFA-44E4-763C-90EBDCCD4CAE}"/>
              </a:ext>
            </a:extLst>
          </p:cNvPr>
          <p:cNvSpPr txBox="1"/>
          <p:nvPr/>
        </p:nvSpPr>
        <p:spPr>
          <a:xfrm>
            <a:off x="1354741" y="4672252"/>
            <a:ext cx="3315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dirty="0"/>
              <a:t>Figure 5. Example of driving data (shifting – row 4)</a:t>
            </a:r>
          </a:p>
        </p:txBody>
      </p:sp>
      <p:pic>
        <p:nvPicPr>
          <p:cNvPr id="14" name="Picture 2" descr="Temple University - FYE 2020">
            <a:extLst>
              <a:ext uri="{FF2B5EF4-FFF2-40B4-BE49-F238E27FC236}">
                <a16:creationId xmlns:a16="http://schemas.microsoft.com/office/drawing/2014/main" id="{019FA88C-09E0-2527-A9C3-341221C92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19" y="5768858"/>
            <a:ext cx="1862611" cy="46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879DE5C-B6DA-BDC9-5B8E-81F4BDC31B4C}"/>
              </a:ext>
            </a:extLst>
          </p:cNvPr>
          <p:cNvSpPr/>
          <p:nvPr/>
        </p:nvSpPr>
        <p:spPr>
          <a:xfrm>
            <a:off x="2623820" y="3344060"/>
            <a:ext cx="3446780" cy="72756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E4E61F17-C7F1-CACF-1125-FE060EC057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923" t="1328" r="47834" b="6029"/>
          <a:stretch/>
        </p:blipFill>
        <p:spPr>
          <a:xfrm>
            <a:off x="331575" y="1224892"/>
            <a:ext cx="2182034" cy="343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2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9639F-22A4-0223-2DA9-2400163BF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Design Criteria</a:t>
            </a:r>
            <a:endParaRPr lang="en-US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BE2FFD8-52B1-5CC6-71B9-566F95EBD7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6289706"/>
              </p:ext>
            </p:extLst>
          </p:nvPr>
        </p:nvGraphicFramePr>
        <p:xfrm>
          <a:off x="1097280" y="1841404"/>
          <a:ext cx="10267672" cy="3882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5772">
                  <a:extLst>
                    <a:ext uri="{9D8B030D-6E8A-4147-A177-3AD203B41FA5}">
                      <a16:colId xmlns:a16="http://schemas.microsoft.com/office/drawing/2014/main" val="1654717953"/>
                    </a:ext>
                  </a:extLst>
                </a:gridCol>
                <a:gridCol w="2598064">
                  <a:extLst>
                    <a:ext uri="{9D8B030D-6E8A-4147-A177-3AD203B41FA5}">
                      <a16:colId xmlns:a16="http://schemas.microsoft.com/office/drawing/2014/main" val="1119935132"/>
                    </a:ext>
                  </a:extLst>
                </a:gridCol>
                <a:gridCol w="2566918">
                  <a:extLst>
                    <a:ext uri="{9D8B030D-6E8A-4147-A177-3AD203B41FA5}">
                      <a16:colId xmlns:a16="http://schemas.microsoft.com/office/drawing/2014/main" val="673248656"/>
                    </a:ext>
                  </a:extLst>
                </a:gridCol>
                <a:gridCol w="2566918">
                  <a:extLst>
                    <a:ext uri="{9D8B030D-6E8A-4147-A177-3AD203B41FA5}">
                      <a16:colId xmlns:a16="http://schemas.microsoft.com/office/drawing/2014/main" val="180061603"/>
                    </a:ext>
                  </a:extLst>
                </a:gridCol>
              </a:tblGrid>
              <a:tr h="603969">
                <a:tc>
                  <a:txBody>
                    <a:bodyPr/>
                    <a:lstStyle/>
                    <a:p>
                      <a:pPr fontAlgn="ctr"/>
                      <a:endParaRPr lang="en-US" sz="1200">
                        <a:effectLst/>
                      </a:endParaRPr>
                    </a:p>
                    <a:p>
                      <a:pPr algn="ctr" rtl="0" fontAlgn="base"/>
                      <a:r>
                        <a:rPr lang="en-US" sz="1200" b="0" i="1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Priority </a:t>
                      </a:r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  <a:p>
                      <a:pPr algn="ctr" rtl="0" fontAlgn="base"/>
                      <a:r>
                        <a:rPr lang="en-US" sz="1200" b="0" i="1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(negotiable or non-negotiable)</a:t>
                      </a:r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>
                        <a:effectLst/>
                      </a:endParaRPr>
                    </a:p>
                    <a:p>
                      <a:pPr algn="ctr" rtl="0" fontAlgn="base"/>
                      <a:r>
                        <a:rPr lang="en-US" sz="1200" b="0" i="1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Functional Requirement</a:t>
                      </a:r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>
                        <a:effectLst/>
                      </a:endParaRPr>
                    </a:p>
                    <a:p>
                      <a:pPr algn="ctr" rtl="0" fontAlgn="base"/>
                      <a:r>
                        <a:rPr lang="en-US" sz="1200" b="0" i="1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Target Value Range, or Pass/Fail</a:t>
                      </a:r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>
                        <a:effectLst/>
                      </a:endParaRPr>
                    </a:p>
                    <a:p>
                      <a:pPr algn="ctr" rtl="0" fontAlgn="base"/>
                      <a:r>
                        <a:rPr lang="en-US" sz="1200" b="0" i="1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Justification</a:t>
                      </a:r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A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861522"/>
                  </a:ext>
                </a:extLst>
              </a:tr>
              <a:tr h="531740">
                <a:tc>
                  <a:txBody>
                    <a:bodyPr/>
                    <a:lstStyle/>
                    <a:p>
                      <a:pPr fontAlgn="t"/>
                      <a:endParaRPr lang="en-US" sz="1200">
                        <a:effectLst/>
                      </a:endParaRPr>
                    </a:p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Non-negotiable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Air cylinder to actuate piston movement for shifting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>
                        <a:effectLst/>
                      </a:endParaRPr>
                    </a:p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Pass/Fail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Piston must move with sufficient force to cause a shift in the transmission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6163070"/>
                  </a:ext>
                </a:extLst>
              </a:tr>
              <a:tr h="622235">
                <a:tc>
                  <a:txBody>
                    <a:bodyPr/>
                    <a:lstStyle/>
                    <a:p>
                      <a:pPr fontAlgn="t"/>
                      <a:endParaRPr lang="en-US" sz="1200">
                        <a:effectLst/>
                      </a:endParaRPr>
                    </a:p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Non-negotiable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Collect data from system before, during, and after shifting process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>
                        <a:effectLst/>
                      </a:endParaRPr>
                    </a:p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Pass/Fail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Since the project is a test bench, it is important to understand how well the system performs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894494"/>
                  </a:ext>
                </a:extLst>
              </a:tr>
              <a:tr h="831881">
                <a:tc>
                  <a:txBody>
                    <a:bodyPr/>
                    <a:lstStyle/>
                    <a:p>
                      <a:pPr fontAlgn="t"/>
                      <a:endParaRPr lang="en-US" sz="1200">
                        <a:effectLst/>
                      </a:endParaRPr>
                    </a:p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Non-negotiable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Microcontroller to facilitate interactions between inputs and outputs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>
                        <a:effectLst/>
                      </a:endParaRPr>
                    </a:p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Pass/Fail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User must be able to see that system is performing in operating range, and be able to control with inputs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6104935"/>
                  </a:ext>
                </a:extLst>
              </a:tr>
              <a:tr h="3854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Negotiable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Aesthetic Appeal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Pass/Fail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Spirit of senior design competition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9847847"/>
                  </a:ext>
                </a:extLst>
              </a:tr>
              <a:tr h="853225">
                <a:tc>
                  <a:txBody>
                    <a:bodyPr/>
                    <a:lstStyle/>
                    <a:p>
                      <a:pPr fontAlgn="t"/>
                      <a:endParaRPr lang="en-US" sz="1200">
                        <a:effectLst/>
                      </a:endParaRPr>
                    </a:p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Negotiable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>
                        <a:effectLst/>
                      </a:endParaRPr>
                    </a:p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Dashboard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>
                        <a:effectLst/>
                      </a:endParaRPr>
                    </a:p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Pass/Fail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200" b="0" i="0">
                          <a:solidFill>
                            <a:srgbClr val="2D3B45"/>
                          </a:solidFill>
                          <a:effectLst/>
                          <a:latin typeface="Calibri"/>
                        </a:rPr>
                        <a:t>Easier for users of system to need to look at a screen and view data live rather than performing post-processing tasks </a:t>
                      </a:r>
                      <a:endParaRPr lang="en-US" sz="1200" b="0" i="0"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448729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CCAE421-FFBD-32CE-C82D-F81DEDFEB555}"/>
              </a:ext>
            </a:extLst>
          </p:cNvPr>
          <p:cNvSpPr txBox="1"/>
          <p:nvPr/>
        </p:nvSpPr>
        <p:spPr>
          <a:xfrm>
            <a:off x="5405858" y="5723857"/>
            <a:ext cx="16505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Table 1. Design Criteria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A3695A-0075-9867-7668-3C4150DEA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0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83FEC-ED94-7F4F-5B0C-0310E7C88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System Block Diagram</a:t>
            </a:r>
            <a:endParaRPr lang="en-US"/>
          </a:p>
        </p:txBody>
      </p:sp>
      <p:pic>
        <p:nvPicPr>
          <p:cNvPr id="8" name="Picture 7" descr="A diagram of a flowchart&#10;&#10;Description automatically generated">
            <a:extLst>
              <a:ext uri="{FF2B5EF4-FFF2-40B4-BE49-F238E27FC236}">
                <a16:creationId xmlns:a16="http://schemas.microsoft.com/office/drawing/2014/main" id="{C3286210-738C-FF97-02AF-3F276AA7A7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6" t="11712" r="349" b="11171"/>
          <a:stretch/>
        </p:blipFill>
        <p:spPr>
          <a:xfrm>
            <a:off x="916057" y="2167219"/>
            <a:ext cx="10239623" cy="3108020"/>
          </a:xfrm>
          <a:prstGeom prst="rect">
            <a:avLst/>
          </a:prstGeom>
          <a:ln w="9525">
            <a:solidFill>
              <a:srgbClr val="C00000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0712FC-796E-F9AD-E964-051464B1042F}"/>
              </a:ext>
            </a:extLst>
          </p:cNvPr>
          <p:cNvSpPr txBox="1"/>
          <p:nvPr/>
        </p:nvSpPr>
        <p:spPr>
          <a:xfrm>
            <a:off x="5060963" y="5275239"/>
            <a:ext cx="21310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6. Project Block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F4C5A6-7061-1B57-4ACA-B2BC59171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71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4FE05-5210-54A5-9ACB-C93F29EEB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Progress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8B805-8280-0173-0C44-E113065F7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5861979" cy="4023360"/>
          </a:xfrm>
        </p:spPr>
        <p:txBody>
          <a:bodyPr vert="horz" lIns="0" tIns="45720" rIns="0" bIns="45720" rtlCol="0" anchor="t">
            <a:normAutofit fontScale="92500" lnSpcReduction="10000"/>
          </a:bodyPr>
          <a:lstStyle/>
          <a:p>
            <a:r>
              <a:rPr lang="en-US" b="1" dirty="0"/>
              <a:t>Current </a:t>
            </a:r>
          </a:p>
          <a:p>
            <a:pPr marL="440690" lvl="1" indent="-285750"/>
            <a:r>
              <a:rPr lang="en-US" dirty="0"/>
              <a:t>Compressed Gas Calculator </a:t>
            </a:r>
            <a:endParaRPr lang="en-US" dirty="0">
              <a:ea typeface="Calibri"/>
              <a:cs typeface="Calibri"/>
            </a:endParaRPr>
          </a:p>
          <a:p>
            <a:pPr marL="674370" lvl="2" indent="-285750"/>
            <a:r>
              <a:rPr lang="en-US" dirty="0"/>
              <a:t>Outputs theoretical mass per shift based on selected components and compressed gas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674370" lvl="2" indent="-285750"/>
            <a:r>
              <a:rPr lang="en-US" dirty="0"/>
              <a:t>Figure 3 displays the working pressure required per the bore area of a pneumatic cylinder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440690" lvl="1" indent="-285750"/>
            <a:r>
              <a:rPr lang="en-US" dirty="0"/>
              <a:t>Component Selection </a:t>
            </a:r>
            <a:endParaRPr lang="en-US" dirty="0">
              <a:ea typeface="Calibri"/>
              <a:cs typeface="Calibri"/>
            </a:endParaRPr>
          </a:p>
          <a:p>
            <a:pPr marL="674370" lvl="2" indent="-285750"/>
            <a:r>
              <a:rPr lang="en-US" dirty="0"/>
              <a:t>CO2 tank, Nitrogen tank, and solenoid selections are finalized 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674370" lvl="2" indent="-285750"/>
            <a:r>
              <a:rPr lang="en-US" dirty="0"/>
              <a:t>Compressed CO2 and N2 sources located on campus</a:t>
            </a:r>
            <a:endParaRPr lang="en-US" dirty="0">
              <a:ea typeface="Calibri"/>
              <a:cs typeface="Calibri"/>
            </a:endParaRPr>
          </a:p>
          <a:p>
            <a:pPr marL="440690" lvl="1" indent="-285750"/>
            <a:r>
              <a:rPr lang="en-US" dirty="0"/>
              <a:t>Mechanical system designed to determine a successful shift </a:t>
            </a:r>
          </a:p>
          <a:p>
            <a:pPr marL="90805"/>
            <a:r>
              <a:rPr lang="en-US" b="1" dirty="0"/>
              <a:t>Upcoming </a:t>
            </a:r>
            <a:endParaRPr lang="en-US" b="1" dirty="0">
              <a:ea typeface="Calibri"/>
              <a:cs typeface="Calibri"/>
            </a:endParaRPr>
          </a:p>
          <a:p>
            <a:pPr marL="440690" lvl="1" indent="-285750"/>
            <a:r>
              <a:rPr lang="en-US" dirty="0"/>
              <a:t>Selection of sensors (pressure and temperature) 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440690" lvl="1" indent="-285750"/>
            <a:r>
              <a:rPr lang="en-US" dirty="0"/>
              <a:t>Finalizing 3D model of prototype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440690" lvl="1" indent="-285750"/>
            <a:r>
              <a:rPr lang="en-US" dirty="0">
                <a:ea typeface="Calibri" panose="020F0502020204030204"/>
                <a:cs typeface="Calibri" panose="020F0502020204030204"/>
              </a:rPr>
              <a:t>Electrical component selection</a:t>
            </a:r>
          </a:p>
          <a:p>
            <a:pPr marL="440690" lvl="1" indent="-285750"/>
            <a:r>
              <a:rPr lang="en-US" dirty="0"/>
              <a:t>Verification of engine up/down shifting force </a:t>
            </a:r>
            <a:endParaRPr lang="en-US" dirty="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AD290E-C166-8071-AAB9-90622E86C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359" y="1845734"/>
            <a:ext cx="2950580" cy="1773664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3AAFC5-65A7-2521-E12D-51DBAB18573C}"/>
              </a:ext>
            </a:extLst>
          </p:cNvPr>
          <p:cNvSpPr txBox="1"/>
          <p:nvPr/>
        </p:nvSpPr>
        <p:spPr>
          <a:xfrm>
            <a:off x="7358866" y="3619398"/>
            <a:ext cx="35927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7. Working Pressure v. Pneumatic Cylinder Area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9C5EE1-25DF-5586-F602-60DAB6845D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69" t="17369" r="20654" b="25333"/>
          <a:stretch/>
        </p:blipFill>
        <p:spPr>
          <a:xfrm>
            <a:off x="8126417" y="3944055"/>
            <a:ext cx="2057679" cy="21600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4E466A-D317-D940-2BD5-0C88F0D66035}"/>
              </a:ext>
            </a:extLst>
          </p:cNvPr>
          <p:cNvSpPr txBox="1"/>
          <p:nvPr/>
        </p:nvSpPr>
        <p:spPr>
          <a:xfrm>
            <a:off x="8043669" y="6064545"/>
            <a:ext cx="22231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8. Engine force test set 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C11060-D121-1D80-ED6D-AE97CD32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5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0F148-F8A5-BE71-5DF1-2F0344E36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Prototyping</a:t>
            </a:r>
          </a:p>
        </p:txBody>
      </p:sp>
      <p:pic>
        <p:nvPicPr>
          <p:cNvPr id="9" name="Picture 8" descr="[video-to-gif output image]">
            <a:extLst>
              <a:ext uri="{FF2B5EF4-FFF2-40B4-BE49-F238E27FC236}">
                <a16:creationId xmlns:a16="http://schemas.microsoft.com/office/drawing/2014/main" id="{4C388807-E8B3-4F2B-3994-C351DE3AE4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78"/>
          <a:stretch/>
        </p:blipFill>
        <p:spPr>
          <a:xfrm>
            <a:off x="2780812" y="2030773"/>
            <a:ext cx="6630375" cy="360132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06993-D7E7-6482-136D-94F39E47F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5016C-5A84-B292-7575-8489A9FCC4C3}"/>
              </a:ext>
            </a:extLst>
          </p:cNvPr>
          <p:cNvSpPr txBox="1"/>
          <p:nvPr/>
        </p:nvSpPr>
        <p:spPr>
          <a:xfrm>
            <a:off x="4566029" y="5648514"/>
            <a:ext cx="3059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9. Mechanism draft using SOLIDWORKS</a:t>
            </a:r>
          </a:p>
        </p:txBody>
      </p:sp>
    </p:spTree>
    <p:extLst>
      <p:ext uri="{BB962C8B-B14F-4D97-AF65-F5344CB8AC3E}">
        <p14:creationId xmlns:p14="http://schemas.microsoft.com/office/powerpoint/2010/main" val="367427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LVED - Paddle shifting animation | Assetto Corsa Mods">
            <a:extLst>
              <a:ext uri="{FF2B5EF4-FFF2-40B4-BE49-F238E27FC236}">
                <a16:creationId xmlns:a16="http://schemas.microsoft.com/office/drawing/2014/main" id="{F16C438A-10D9-3C9E-C2DA-0997D6FC1F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129" b="14325"/>
          <a:stretch/>
        </p:blipFill>
        <p:spPr>
          <a:xfrm>
            <a:off x="0" y="0"/>
            <a:ext cx="12192000" cy="49035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9201DD-AB54-699D-DF55-6FBE396AE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368" y="5400176"/>
            <a:ext cx="10113264" cy="822960"/>
          </a:xfrm>
        </p:spPr>
        <p:txBody>
          <a:bodyPr/>
          <a:lstStyle/>
          <a:p>
            <a:r>
              <a:rPr lang="en-US" sz="4600"/>
              <a:t>Questions?</a:t>
            </a:r>
          </a:p>
        </p:txBody>
      </p:sp>
      <p:pic>
        <p:nvPicPr>
          <p:cNvPr id="7" name="Picture 6" descr="Temple University - FYE 2020">
            <a:extLst>
              <a:ext uri="{FF2B5EF4-FFF2-40B4-BE49-F238E27FC236}">
                <a16:creationId xmlns:a16="http://schemas.microsoft.com/office/drawing/2014/main" id="{62C31948-00A9-B44D-6A69-729943587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62" y="6336589"/>
            <a:ext cx="1862611" cy="46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806E1B7-FF36-C351-337C-88A019F78DE1}"/>
              </a:ext>
            </a:extLst>
          </p:cNvPr>
          <p:cNvSpPr/>
          <p:nvPr/>
        </p:nvSpPr>
        <p:spPr>
          <a:xfrm>
            <a:off x="0" y="0"/>
            <a:ext cx="12192000" cy="4903596"/>
          </a:xfrm>
          <a:prstGeom prst="rect">
            <a:avLst/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9791F0-4196-2DB0-4972-C4C88BC8B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E7304-93A8-48C3-8556-57CB1EB5FF7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8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Retrospect">
  <a:themeElements>
    <a:clrScheme name="Custom 9">
      <a:dk1>
        <a:srgbClr val="000000"/>
      </a:dk1>
      <a:lt1>
        <a:sysClr val="window" lastClr="FFFFFF"/>
      </a:lt1>
      <a:dk2>
        <a:srgbClr val="3F3F3F"/>
      </a:dk2>
      <a:lt2>
        <a:srgbClr val="FFFFFF"/>
      </a:lt2>
      <a:accent1>
        <a:srgbClr val="A5A5A5"/>
      </a:accent1>
      <a:accent2>
        <a:srgbClr val="A20000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7030A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2570CA10875D4A9DBD16CB95E01F2E" ma:contentTypeVersion="8" ma:contentTypeDescription="Create a new document." ma:contentTypeScope="" ma:versionID="e1816cd4f617cd47109ff435df65ec80">
  <xsd:schema xmlns:xsd="http://www.w3.org/2001/XMLSchema" xmlns:xs="http://www.w3.org/2001/XMLSchema" xmlns:p="http://schemas.microsoft.com/office/2006/metadata/properties" xmlns:ns2="34355b9b-f7d4-46c2-9785-37e5e173906a" targetNamespace="http://schemas.microsoft.com/office/2006/metadata/properties" ma:root="true" ma:fieldsID="cd80d142944aa7df37c5e1982b1a7e4b" ns2:_="">
    <xsd:import namespace="34355b9b-f7d4-46c2-9785-37e5e173906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355b9b-f7d4-46c2-9785-37e5e173906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150A5C-F54C-46EE-A416-9AE3D4FA0021}">
  <ds:schemaRefs>
    <ds:schemaRef ds:uri="http://purl.org/dc/elements/1.1/"/>
    <ds:schemaRef ds:uri="http://www.w3.org/XML/1998/namespace"/>
    <ds:schemaRef ds:uri="http://purl.org/dc/terms/"/>
    <ds:schemaRef ds:uri="http://purl.org/dc/dcmitype/"/>
    <ds:schemaRef ds:uri="http://schemas.microsoft.com/office/2006/documentManagement/types"/>
    <ds:schemaRef ds:uri="34355b9b-f7d4-46c2-9785-37e5e173906a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98E0CC9B-EEEB-410C-B431-A099AEC6554B}">
  <ds:schemaRefs>
    <ds:schemaRef ds:uri="34355b9b-f7d4-46c2-9785-37e5e173906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8BFD9AB-CCDF-4C30-8CF5-BD952A5F87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652</Words>
  <Application>Microsoft Office PowerPoint</Application>
  <PresentationFormat>Widescreen</PresentationFormat>
  <Paragraphs>113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Symbol</vt:lpstr>
      <vt:lpstr>Retrospect</vt:lpstr>
      <vt:lpstr>SD 2 – Team 17 Pneumatic Paddle Shifting Test Bench</vt:lpstr>
      <vt:lpstr>Project Context</vt:lpstr>
      <vt:lpstr>History of Sequential Shifting Systems</vt:lpstr>
      <vt:lpstr>Engineering Problem</vt:lpstr>
      <vt:lpstr>Design Criteria</vt:lpstr>
      <vt:lpstr>System Block Diagram</vt:lpstr>
      <vt:lpstr>Progress </vt:lpstr>
      <vt:lpstr>Prototyping</vt:lpstr>
      <vt:lpstr>Questions?</vt:lpstr>
      <vt:lpstr>Appendix</vt:lpstr>
      <vt:lpstr>Works Cited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Jakob Werle</dc:creator>
  <cp:lastModifiedBy>Jakob Werle</cp:lastModifiedBy>
  <cp:revision>9</cp:revision>
  <dcterms:created xsi:type="dcterms:W3CDTF">2023-12-04T19:16:09Z</dcterms:created>
  <dcterms:modified xsi:type="dcterms:W3CDTF">2024-01-29T16:15:24Z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0x010100682570CA10875D4A9DBD16CB95E01F2E</vt:lpwstr>
  </property>
</Properties>
</file>